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5" r:id="rId10"/>
    <p:sldId id="262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6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8D20C-0669-4640-9770-D01AF837B25D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4567C-5FA6-459A-8DB2-2086E04B47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54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fr-FR"/>
              <a:t>01/04/2025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Accueil collège Carpeaux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33A6C75F-A366-4BDF-8E90-B6721273F09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218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637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5602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24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14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971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90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fr-FR"/>
              <a:t>01/04/2025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fr-FR"/>
              <a:t>Accueil collège Carpeaux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33A6C75F-A366-4BDF-8E90-B6721273F09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26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984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342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440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01/04/2025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Accueil collège Carpeaux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02958-536A-4AF5-A56E-577A7A2FC6B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9830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video/Sepro%20S5%20Picker.mp4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video/Comparison%20of%20linear%20motion%20systems.mp4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DC18E8-6290-97E7-C0F4-7F41517B42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Robot cartésien</a:t>
            </a:r>
            <a:br>
              <a:rPr lang="fr-FR" b="1" dirty="0"/>
            </a:br>
            <a:r>
              <a:rPr lang="fr-FR" b="1" dirty="0"/>
              <a:t>de presse d’injection plastique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BB9004-F357-DDCB-78B6-C338A112E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967798"/>
            <a:ext cx="6858000" cy="704786"/>
          </a:xfrm>
        </p:spPr>
        <p:txBody>
          <a:bodyPr/>
          <a:lstStyle/>
          <a:p>
            <a:r>
              <a:rPr lang="fr-FR" dirty="0"/>
              <a:t>Modélisation acausale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54E70D-C5C5-C7CA-309E-9294AFCD1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93581B-5B86-2A51-BBF0-E2EC5CA03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BFE69F-ADD8-B5A1-CE76-C59933E1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3376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7FAEB-4D45-783D-A200-5A667CA92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FECEAB-182A-15C8-B4D5-AAD2F1DCC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Modélisation de la motorisation</a:t>
            </a:r>
            <a:br>
              <a:rPr lang="fr-FR" dirty="0"/>
            </a:br>
            <a:r>
              <a:rPr lang="fr-FR" dirty="0"/>
              <a:t>de l’axe Y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994B51B-BACF-08CA-EB4C-F661DFBB3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462AD1-9B17-202A-F1BF-383660F27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DFC1377-2ECD-26A3-2782-C194E048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pPr/>
              <a:t>10</a:t>
            </a:fld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1D66EFA-B8C7-9DC8-E94F-0DDDE2922D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163" y="2688657"/>
            <a:ext cx="8533673" cy="3131775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776C8655-8128-4CBF-169A-0C1540E97354}"/>
              </a:ext>
            </a:extLst>
          </p:cNvPr>
          <p:cNvSpPr txBox="1"/>
          <p:nvPr/>
        </p:nvSpPr>
        <p:spPr>
          <a:xfrm>
            <a:off x="3291777" y="2288547"/>
            <a:ext cx="25604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</a:rPr>
              <a:t>Modèle acausal global</a:t>
            </a:r>
            <a:endParaRPr lang="fr-FR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092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35D37-EF1E-E37B-CB0F-42FC0D13E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1D3FC7-82C2-0292-DC3E-9125543EB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Résultats de simulation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44D289D-6996-89DB-EC4A-763802952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F7A9D15-490E-F9D1-C598-CBE20880B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B97C07A-F45C-46F1-C899-BB9A15839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EB7CBC1-E191-1561-9D53-8513EF70E526}"/>
              </a:ext>
            </a:extLst>
          </p:cNvPr>
          <p:cNvSpPr txBox="1"/>
          <p:nvPr/>
        </p:nvSpPr>
        <p:spPr>
          <a:xfrm>
            <a:off x="1961803" y="2667550"/>
            <a:ext cx="18592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Commande en tension</a:t>
            </a:r>
          </a:p>
          <a:p>
            <a:pPr algn="ctr"/>
            <a:r>
              <a:rPr lang="fr-FR" sz="1400" b="1" i="1" dirty="0">
                <a:solidFill>
                  <a:srgbClr val="0070C0"/>
                </a:solidFill>
              </a:rPr>
              <a:t>(aller – retour)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B660B9E-FA88-7D01-5083-CC1E8E124DDE}"/>
              </a:ext>
            </a:extLst>
          </p:cNvPr>
          <p:cNvSpPr txBox="1"/>
          <p:nvPr/>
        </p:nvSpPr>
        <p:spPr>
          <a:xfrm>
            <a:off x="1442879" y="4021747"/>
            <a:ext cx="23781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Vitesse de l’extrémité du bras</a:t>
            </a:r>
          </a:p>
          <a:p>
            <a:pPr algn="ctr"/>
            <a:r>
              <a:rPr lang="fr-FR" sz="1400" b="1" i="1" dirty="0">
                <a:solidFill>
                  <a:srgbClr val="0070C0"/>
                </a:solidFill>
              </a:rPr>
              <a:t>+/- 0,03 m/s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1901074-AE8B-3933-468D-2C73E317FA77}"/>
              </a:ext>
            </a:extLst>
          </p:cNvPr>
          <p:cNvSpPr txBox="1"/>
          <p:nvPr/>
        </p:nvSpPr>
        <p:spPr>
          <a:xfrm>
            <a:off x="987113" y="5189049"/>
            <a:ext cx="2833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Déplacement de l’extrémité du bras</a:t>
            </a:r>
          </a:p>
          <a:p>
            <a:pPr algn="ctr"/>
            <a:r>
              <a:rPr lang="fr-FR" sz="1400" b="1" i="1" dirty="0">
                <a:solidFill>
                  <a:srgbClr val="0070C0"/>
                </a:solidFill>
              </a:rPr>
              <a:t>+/- 0,9 mm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10B60A15-F1B0-D51C-4601-109D167B2F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367" y="1772644"/>
            <a:ext cx="4095973" cy="4498206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B7CEBA33-724F-AF89-945A-91E0B87CE1A5}"/>
              </a:ext>
            </a:extLst>
          </p:cNvPr>
          <p:cNvSpPr txBox="1"/>
          <p:nvPr/>
        </p:nvSpPr>
        <p:spPr>
          <a:xfrm>
            <a:off x="365972" y="1772644"/>
            <a:ext cx="14173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</a:rPr>
              <a:t>M</a:t>
            </a:r>
            <a:r>
              <a:rPr lang="fr-FR" sz="2000" b="1" baseline="-25000" dirty="0">
                <a:solidFill>
                  <a:srgbClr val="FF0000"/>
                </a:solidFill>
              </a:rPr>
              <a:t>1 </a:t>
            </a:r>
            <a:r>
              <a:rPr lang="fr-FR" sz="2000" b="1" dirty="0">
                <a:solidFill>
                  <a:srgbClr val="FF0000"/>
                </a:solidFill>
              </a:rPr>
              <a:t>= 136 kg</a:t>
            </a:r>
          </a:p>
          <a:p>
            <a:r>
              <a:rPr lang="fr-FR" sz="2000" b="1" dirty="0">
                <a:solidFill>
                  <a:srgbClr val="FF0000"/>
                </a:solidFill>
              </a:rPr>
              <a:t>M</a:t>
            </a:r>
            <a:r>
              <a:rPr lang="fr-FR" sz="2000" b="1" baseline="-25000" dirty="0">
                <a:solidFill>
                  <a:srgbClr val="FF0000"/>
                </a:solidFill>
              </a:rPr>
              <a:t>2 </a:t>
            </a:r>
            <a:r>
              <a:rPr lang="fr-FR" sz="2000" b="1" dirty="0">
                <a:solidFill>
                  <a:srgbClr val="FF0000"/>
                </a:solidFill>
              </a:rPr>
              <a:t>= 46 kg</a:t>
            </a:r>
            <a:endParaRPr lang="fr-FR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100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41C32-80CA-E94B-5507-BAFB09C07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31957F-809E-1A89-C28F-3F119ECCB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Résultats de simulation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BDD6F97-7823-8332-4C8C-0EF4C6340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31D8FC2-618F-20C6-076C-C49E54C0F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21579A0-3EDA-250C-8B81-E4152E620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824C023-62E2-3F8F-F3E9-F000F0EB55AA}"/>
              </a:ext>
            </a:extLst>
          </p:cNvPr>
          <p:cNvSpPr txBox="1"/>
          <p:nvPr/>
        </p:nvSpPr>
        <p:spPr>
          <a:xfrm>
            <a:off x="1961803" y="2667550"/>
            <a:ext cx="18592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Commande en tension</a:t>
            </a:r>
          </a:p>
          <a:p>
            <a:pPr algn="ctr"/>
            <a:r>
              <a:rPr lang="fr-FR" sz="1400" b="1" i="1" dirty="0">
                <a:solidFill>
                  <a:srgbClr val="0070C0"/>
                </a:solidFill>
              </a:rPr>
              <a:t>(aller – retour)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D17A4E3-69F8-83EF-5646-89F8B7DFCB75}"/>
              </a:ext>
            </a:extLst>
          </p:cNvPr>
          <p:cNvSpPr txBox="1"/>
          <p:nvPr/>
        </p:nvSpPr>
        <p:spPr>
          <a:xfrm>
            <a:off x="1442879" y="4021747"/>
            <a:ext cx="23781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Vitesse de l’extrémité du bras</a:t>
            </a:r>
          </a:p>
          <a:p>
            <a:pPr algn="ctr"/>
            <a:r>
              <a:rPr lang="fr-FR" sz="1400" b="1" i="1" dirty="0">
                <a:solidFill>
                  <a:srgbClr val="0070C0"/>
                </a:solidFill>
              </a:rPr>
              <a:t>+/- 0,05 m/s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96F4B8F-99AC-AB5E-6A30-361A32414C62}"/>
              </a:ext>
            </a:extLst>
          </p:cNvPr>
          <p:cNvSpPr txBox="1"/>
          <p:nvPr/>
        </p:nvSpPr>
        <p:spPr>
          <a:xfrm>
            <a:off x="987113" y="5189049"/>
            <a:ext cx="2833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Déplacement de l’extrémité du bras</a:t>
            </a:r>
          </a:p>
          <a:p>
            <a:pPr algn="ctr"/>
            <a:r>
              <a:rPr lang="fr-FR" sz="1400" b="1" i="1" dirty="0">
                <a:solidFill>
                  <a:srgbClr val="0070C0"/>
                </a:solidFill>
              </a:rPr>
              <a:t>+/- 1,5 mm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3F487FE-5C71-3B74-47F7-C64B5820E13C}"/>
              </a:ext>
            </a:extLst>
          </p:cNvPr>
          <p:cNvSpPr txBox="1"/>
          <p:nvPr/>
        </p:nvSpPr>
        <p:spPr>
          <a:xfrm>
            <a:off x="365972" y="1772644"/>
            <a:ext cx="14125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</a:rPr>
              <a:t>M</a:t>
            </a:r>
            <a:r>
              <a:rPr lang="fr-FR" sz="2000" b="1" baseline="-25000" dirty="0">
                <a:solidFill>
                  <a:srgbClr val="FF0000"/>
                </a:solidFill>
              </a:rPr>
              <a:t>1 </a:t>
            </a:r>
            <a:r>
              <a:rPr lang="fr-FR" sz="2000" b="1" dirty="0">
                <a:solidFill>
                  <a:srgbClr val="FF0000"/>
                </a:solidFill>
              </a:rPr>
              <a:t>= 100 kg</a:t>
            </a:r>
          </a:p>
          <a:p>
            <a:r>
              <a:rPr lang="fr-FR" sz="2000" b="1" dirty="0">
                <a:solidFill>
                  <a:srgbClr val="FF0000"/>
                </a:solidFill>
              </a:rPr>
              <a:t>M</a:t>
            </a:r>
            <a:r>
              <a:rPr lang="fr-FR" sz="2000" b="1" baseline="-25000" dirty="0">
                <a:solidFill>
                  <a:srgbClr val="FF0000"/>
                </a:solidFill>
              </a:rPr>
              <a:t>2 </a:t>
            </a:r>
            <a:r>
              <a:rPr lang="fr-FR" sz="2000" b="1" dirty="0">
                <a:solidFill>
                  <a:srgbClr val="FF0000"/>
                </a:solidFill>
              </a:rPr>
              <a:t>= 82 kg</a:t>
            </a:r>
            <a:endParaRPr lang="fr-FR" sz="2800" b="1" i="1" dirty="0">
              <a:solidFill>
                <a:srgbClr val="FF0000"/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F878E5B-DF66-4447-FDAB-43BB27E9B8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7254" y="1787727"/>
            <a:ext cx="4096481" cy="449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052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2D2F1-EC99-C12B-4521-391286B78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E7EAF0-6573-06CC-60B1-9E22A2212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Résultats de simulation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7FDD30B-242B-A449-864A-87AAF583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622E8D-7BE0-AC67-547A-D1FAC1015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92FF410-D588-4675-C63D-011052D52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1484CAC-76F9-111B-0F14-2A5766196E9C}"/>
              </a:ext>
            </a:extLst>
          </p:cNvPr>
          <p:cNvSpPr txBox="1"/>
          <p:nvPr/>
        </p:nvSpPr>
        <p:spPr>
          <a:xfrm>
            <a:off x="1961803" y="2667550"/>
            <a:ext cx="18592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Commande en tension</a:t>
            </a:r>
          </a:p>
          <a:p>
            <a:pPr algn="ctr"/>
            <a:r>
              <a:rPr lang="fr-FR" sz="1400" b="1" i="1" dirty="0">
                <a:solidFill>
                  <a:srgbClr val="0070C0"/>
                </a:solidFill>
              </a:rPr>
              <a:t>(aller – retour)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70D87B3-3DE8-44F8-150E-B62339E49233}"/>
              </a:ext>
            </a:extLst>
          </p:cNvPr>
          <p:cNvSpPr txBox="1"/>
          <p:nvPr/>
        </p:nvSpPr>
        <p:spPr>
          <a:xfrm>
            <a:off x="1442879" y="4021747"/>
            <a:ext cx="23781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Vitesse de l’extrémité du bras</a:t>
            </a:r>
          </a:p>
          <a:p>
            <a:pPr algn="ctr"/>
            <a:r>
              <a:rPr lang="fr-FR" sz="1400" b="1" i="1" dirty="0">
                <a:solidFill>
                  <a:srgbClr val="0070C0"/>
                </a:solidFill>
              </a:rPr>
              <a:t>+/- 0,05 m/s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EA887F8-312B-831A-9069-A860EB88BC13}"/>
              </a:ext>
            </a:extLst>
          </p:cNvPr>
          <p:cNvSpPr txBox="1"/>
          <p:nvPr/>
        </p:nvSpPr>
        <p:spPr>
          <a:xfrm>
            <a:off x="987113" y="5189049"/>
            <a:ext cx="2833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Déplacement de l’extrémité du bras</a:t>
            </a:r>
          </a:p>
          <a:p>
            <a:pPr algn="ctr"/>
            <a:r>
              <a:rPr lang="fr-FR" sz="1400" b="1" i="1" dirty="0">
                <a:solidFill>
                  <a:srgbClr val="0070C0"/>
                </a:solidFill>
              </a:rPr>
              <a:t>+/- 1,9 mm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F126B4C-5C41-44AF-E07A-E7EC0E0BCA63}"/>
              </a:ext>
            </a:extLst>
          </p:cNvPr>
          <p:cNvSpPr txBox="1"/>
          <p:nvPr/>
        </p:nvSpPr>
        <p:spPr>
          <a:xfrm>
            <a:off x="365972" y="1772644"/>
            <a:ext cx="14125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</a:rPr>
              <a:t>M</a:t>
            </a:r>
            <a:r>
              <a:rPr lang="fr-FR" sz="2000" b="1" baseline="-25000" dirty="0">
                <a:solidFill>
                  <a:srgbClr val="FF0000"/>
                </a:solidFill>
              </a:rPr>
              <a:t>1 </a:t>
            </a:r>
            <a:r>
              <a:rPr lang="fr-FR" sz="2000" b="1" dirty="0">
                <a:solidFill>
                  <a:srgbClr val="FF0000"/>
                </a:solidFill>
              </a:rPr>
              <a:t>= 80 kg</a:t>
            </a:r>
          </a:p>
          <a:p>
            <a:r>
              <a:rPr lang="fr-FR" sz="2000" b="1" dirty="0">
                <a:solidFill>
                  <a:srgbClr val="FF0000"/>
                </a:solidFill>
              </a:rPr>
              <a:t>M</a:t>
            </a:r>
            <a:r>
              <a:rPr lang="fr-FR" sz="2000" b="1" baseline="-25000" dirty="0">
                <a:solidFill>
                  <a:srgbClr val="FF0000"/>
                </a:solidFill>
              </a:rPr>
              <a:t>2 </a:t>
            </a:r>
            <a:r>
              <a:rPr lang="fr-FR" sz="2000" b="1" dirty="0">
                <a:solidFill>
                  <a:srgbClr val="FF0000"/>
                </a:solidFill>
              </a:rPr>
              <a:t>= 102 kg</a:t>
            </a:r>
            <a:endParaRPr lang="fr-FR" sz="2800" b="1" i="1" dirty="0">
              <a:solidFill>
                <a:srgbClr val="FF0000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67282C3-AC7B-C2DD-90C2-A0AA06C77E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7253" y="1782388"/>
            <a:ext cx="4102787" cy="45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857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E5F06F-0904-DF12-E8AD-90FF4F91B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Contexte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4BD4B9C-6183-E788-EBE9-A72D02CC9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ABB4EFF-93E0-9492-C1AD-37BD81D57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85FB490-FDBC-CFB4-254E-A64BA1429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t>2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1061B7F-B8C6-7201-76B8-FFD7425ACB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512" y="1361890"/>
            <a:ext cx="6538976" cy="490423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2BFCEAF2-54D2-A111-2725-29A9A868028C}"/>
              </a:ext>
            </a:extLst>
          </p:cNvPr>
          <p:cNvSpPr txBox="1"/>
          <p:nvPr/>
        </p:nvSpPr>
        <p:spPr>
          <a:xfrm>
            <a:off x="358902" y="5806560"/>
            <a:ext cx="3990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linkClick r:id="rId3" action="ppaction://hlinkfile"/>
              </a:rPr>
              <a:t>Vidéo d’une opération de déchargement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9D09780-D6A1-92B1-49B0-F5DE8AE63D4A}"/>
              </a:ext>
            </a:extLst>
          </p:cNvPr>
          <p:cNvSpPr txBox="1"/>
          <p:nvPr/>
        </p:nvSpPr>
        <p:spPr>
          <a:xfrm>
            <a:off x="5586978" y="1936742"/>
            <a:ext cx="29149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Presse d’injection plastique</a:t>
            </a:r>
          </a:p>
          <a:p>
            <a:r>
              <a:rPr lang="fr-FR" b="1" dirty="0">
                <a:solidFill>
                  <a:srgbClr val="FF0000"/>
                </a:solidFill>
              </a:rPr>
              <a:t>avec son robot</a:t>
            </a:r>
          </a:p>
          <a:p>
            <a:r>
              <a:rPr lang="fr-FR" b="1" dirty="0">
                <a:solidFill>
                  <a:srgbClr val="FF0000"/>
                </a:solidFill>
              </a:rPr>
              <a:t>de déchargement</a:t>
            </a:r>
          </a:p>
        </p:txBody>
      </p:sp>
    </p:spTree>
    <p:extLst>
      <p:ext uri="{BB962C8B-B14F-4D97-AF65-F5344CB8AC3E}">
        <p14:creationId xmlns:p14="http://schemas.microsoft.com/office/powerpoint/2010/main" val="2624136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63906-9B61-FB70-FD9B-CC76E0134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F04E7D-53A6-3E36-B006-C586CA5B9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Robot cartésien</a:t>
            </a:r>
            <a:endParaRPr lang="fr-FR" b="1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D7DDE51-2B49-3AD8-BB5D-7E3E18B9C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94E59F1-1764-EA98-4EB0-45AF3DA4F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D63A46-C3AA-2900-864E-E2018A377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t>3</a:t>
            </a:fld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5AECF84-D5C8-49E7-A704-100B5821C1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350" y="2111313"/>
            <a:ext cx="5760720" cy="4161826"/>
          </a:xfrm>
          <a:prstGeom prst="rect">
            <a:avLst/>
          </a:prstGeom>
        </p:spPr>
      </p:pic>
      <p:grpSp>
        <p:nvGrpSpPr>
          <p:cNvPr id="24" name="Groupe 23">
            <a:extLst>
              <a:ext uri="{FF2B5EF4-FFF2-40B4-BE49-F238E27FC236}">
                <a16:creationId xmlns:a16="http://schemas.microsoft.com/office/drawing/2014/main" id="{9E33142F-86F0-66D4-325F-953FF98FA265}"/>
              </a:ext>
            </a:extLst>
          </p:cNvPr>
          <p:cNvGrpSpPr/>
          <p:nvPr/>
        </p:nvGrpSpPr>
        <p:grpSpPr>
          <a:xfrm>
            <a:off x="4969764" y="5038344"/>
            <a:ext cx="1453896" cy="452545"/>
            <a:chOff x="4969764" y="5038344"/>
            <a:chExt cx="1453896" cy="452545"/>
          </a:xfrm>
        </p:grpSpPr>
        <p:cxnSp>
          <p:nvCxnSpPr>
            <p:cNvPr id="13" name="Connecteur droit avec flèche 12">
              <a:extLst>
                <a:ext uri="{FF2B5EF4-FFF2-40B4-BE49-F238E27FC236}">
                  <a16:creationId xmlns:a16="http://schemas.microsoft.com/office/drawing/2014/main" id="{3F2D3CFD-D895-01FB-4394-0B45D68C8784}"/>
                </a:ext>
              </a:extLst>
            </p:cNvPr>
            <p:cNvCxnSpPr>
              <a:cxnSpLocks/>
            </p:cNvCxnSpPr>
            <p:nvPr/>
          </p:nvCxnSpPr>
          <p:spPr>
            <a:xfrm>
              <a:off x="4969764" y="5038344"/>
              <a:ext cx="1453896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0370C203-3516-77BD-D51D-9ADAA3A1AB42}"/>
                </a:ext>
              </a:extLst>
            </p:cNvPr>
            <p:cNvSpPr txBox="1"/>
            <p:nvPr/>
          </p:nvSpPr>
          <p:spPr>
            <a:xfrm>
              <a:off x="5330952" y="5121557"/>
              <a:ext cx="719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FF0000"/>
                  </a:solidFill>
                </a:rPr>
                <a:t>Axe X</a:t>
              </a:r>
            </a:p>
          </p:txBody>
        </p: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25A4E02D-72A1-C7DA-490E-8E33F7D70FBC}"/>
              </a:ext>
            </a:extLst>
          </p:cNvPr>
          <p:cNvGrpSpPr/>
          <p:nvPr/>
        </p:nvGrpSpPr>
        <p:grpSpPr>
          <a:xfrm>
            <a:off x="5006340" y="1906524"/>
            <a:ext cx="790789" cy="1453896"/>
            <a:chOff x="5006340" y="1906524"/>
            <a:chExt cx="790789" cy="1453896"/>
          </a:xfrm>
        </p:grpSpPr>
        <p:cxnSp>
          <p:nvCxnSpPr>
            <p:cNvPr id="16" name="Connecteur droit avec flèche 15">
              <a:extLst>
                <a:ext uri="{FF2B5EF4-FFF2-40B4-BE49-F238E27FC236}">
                  <a16:creationId xmlns:a16="http://schemas.microsoft.com/office/drawing/2014/main" id="{93EB74E5-AA2C-2376-2724-E9FD21269B5B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279392" y="2633472"/>
              <a:ext cx="1453896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B064CCE1-B3A9-6628-0913-B7B7EA24A061}"/>
                </a:ext>
              </a:extLst>
            </p:cNvPr>
            <p:cNvSpPr txBox="1"/>
            <p:nvPr/>
          </p:nvSpPr>
          <p:spPr>
            <a:xfrm>
              <a:off x="5093795" y="2448806"/>
              <a:ext cx="7033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FF0000"/>
                  </a:solidFill>
                </a:rPr>
                <a:t>Axe Z</a:t>
              </a:r>
            </a:p>
          </p:txBody>
        </p: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41CC8D8D-D534-7F6A-D23F-8E98EFCE2063}"/>
              </a:ext>
            </a:extLst>
          </p:cNvPr>
          <p:cNvGrpSpPr/>
          <p:nvPr/>
        </p:nvGrpSpPr>
        <p:grpSpPr>
          <a:xfrm>
            <a:off x="2114550" y="2766144"/>
            <a:ext cx="1335024" cy="530268"/>
            <a:chOff x="2114550" y="2766144"/>
            <a:chExt cx="1335024" cy="530268"/>
          </a:xfrm>
        </p:grpSpPr>
        <p:cxnSp>
          <p:nvCxnSpPr>
            <p:cNvPr id="15" name="Connecteur droit avec flèche 14">
              <a:extLst>
                <a:ext uri="{FF2B5EF4-FFF2-40B4-BE49-F238E27FC236}">
                  <a16:creationId xmlns:a16="http://schemas.microsoft.com/office/drawing/2014/main" id="{1D9D0E30-F6B1-41AE-0C40-AFC89F9C1259}"/>
                </a:ext>
              </a:extLst>
            </p:cNvPr>
            <p:cNvCxnSpPr>
              <a:cxnSpLocks/>
            </p:cNvCxnSpPr>
            <p:nvPr/>
          </p:nvCxnSpPr>
          <p:spPr>
            <a:xfrm>
              <a:off x="2114550" y="3218688"/>
              <a:ext cx="1335024" cy="77724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20FB2F2-CFF6-D2CE-449A-1D8848D7E9EB}"/>
                </a:ext>
              </a:extLst>
            </p:cNvPr>
            <p:cNvSpPr txBox="1"/>
            <p:nvPr/>
          </p:nvSpPr>
          <p:spPr>
            <a:xfrm>
              <a:off x="2430395" y="2766144"/>
              <a:ext cx="712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FF0000"/>
                  </a:solidFill>
                </a:rPr>
                <a:t>Axe 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596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963A23-D078-F63E-68D2-088C2DCD9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73986"/>
          </a:xfrm>
        </p:spPr>
        <p:txBody>
          <a:bodyPr>
            <a:normAutofit fontScale="90000"/>
          </a:bodyPr>
          <a:lstStyle/>
          <a:p>
            <a:r>
              <a:rPr lang="fr-FR" dirty="0"/>
              <a:t>Déplacement de l’extrémité du bras préhenseur sous l’effet des accélérations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931DF00-8C02-62B0-8F62-BF4B698C6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E296EB7-C94A-9535-39F0-81F0CB02D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C45B116-14CA-7059-F998-2AB683707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E144F03-D251-EBCE-2CAB-F0FFE8715E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123" y="2340863"/>
            <a:ext cx="6005754" cy="3846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577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5F76E-58B4-9632-AC1E-361F60919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9B3231-3772-785D-2421-26D048B06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Modélisation de la motorisation</a:t>
            </a:r>
            <a:br>
              <a:rPr lang="fr-FR" dirty="0"/>
            </a:br>
            <a:r>
              <a:rPr lang="fr-FR" dirty="0"/>
              <a:t>de l’axe Y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8E24247-7D76-44F5-C499-D32CBE4F1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CA1FFB6-C813-6773-D929-AB837C11E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C191A4-B3C3-1F82-FE5F-D117EE8CD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pPr/>
              <a:t>5</a:t>
            </a:fld>
            <a:endParaRPr lang="fr-FR"/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6178F906-4A07-5095-941B-690F4DD483FB}"/>
              </a:ext>
            </a:extLst>
          </p:cNvPr>
          <p:cNvGrpSpPr/>
          <p:nvPr/>
        </p:nvGrpSpPr>
        <p:grpSpPr>
          <a:xfrm>
            <a:off x="286513" y="3302547"/>
            <a:ext cx="8570973" cy="2454266"/>
            <a:chOff x="3335273" y="2657494"/>
            <a:chExt cx="6453065" cy="1847811"/>
          </a:xfrm>
        </p:grpSpPr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2D14B76C-2A19-7ED0-D5E8-0F6A2C2B8A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61557"/>
            <a:stretch/>
          </p:blipFill>
          <p:spPr>
            <a:xfrm>
              <a:off x="3335273" y="2657494"/>
              <a:ext cx="4126231" cy="1847811"/>
            </a:xfrm>
            <a:prstGeom prst="rect">
              <a:avLst/>
            </a:prstGeom>
          </p:spPr>
        </p:pic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269BFC0C-DBF7-45C1-6C7D-C226CA3F85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78321"/>
            <a:stretch/>
          </p:blipFill>
          <p:spPr>
            <a:xfrm>
              <a:off x="7461504" y="2657494"/>
              <a:ext cx="2326834" cy="1847811"/>
            </a:xfrm>
            <a:prstGeom prst="rect">
              <a:avLst/>
            </a:prstGeom>
          </p:spPr>
        </p:pic>
      </p:grpSp>
      <p:sp>
        <p:nvSpPr>
          <p:cNvPr id="9" name="ZoneTexte 8">
            <a:extLst>
              <a:ext uri="{FF2B5EF4-FFF2-40B4-BE49-F238E27FC236}">
                <a16:creationId xmlns:a16="http://schemas.microsoft.com/office/drawing/2014/main" id="{706F1758-EEEC-C552-A984-3C17E1CBD8D3}"/>
              </a:ext>
            </a:extLst>
          </p:cNvPr>
          <p:cNvSpPr txBox="1"/>
          <p:nvPr/>
        </p:nvSpPr>
        <p:spPr>
          <a:xfrm>
            <a:off x="2729252" y="5572147"/>
            <a:ext cx="3685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hlinkClick r:id="rId3" action="ppaction://hlinkfile"/>
              </a:rPr>
              <a:t>Animation Système Poulies - Courroie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7206E24-7F03-3E60-6996-CF203A676966}"/>
              </a:ext>
            </a:extLst>
          </p:cNvPr>
          <p:cNvSpPr txBox="1"/>
          <p:nvPr/>
        </p:nvSpPr>
        <p:spPr>
          <a:xfrm>
            <a:off x="1731639" y="2163774"/>
            <a:ext cx="5680722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</a:rPr>
              <a:t>Transmission de mouvement</a:t>
            </a:r>
          </a:p>
          <a:p>
            <a:pPr algn="ctr"/>
            <a:r>
              <a:rPr lang="fr-FR" sz="2000" b="1" dirty="0">
                <a:solidFill>
                  <a:srgbClr val="FF0000"/>
                </a:solidFill>
              </a:rPr>
              <a:t>Rotation continue </a:t>
            </a:r>
            <a:r>
              <a:rPr lang="fr-FR" sz="2000" b="1" dirty="0">
                <a:solidFill>
                  <a:srgbClr val="FF0000"/>
                </a:solidFill>
                <a:sym typeface="Wingdings" panose="05000000000000000000" pitchFamily="2" charset="2"/>
              </a:rPr>
              <a:t> Translation rectiligne continue</a:t>
            </a:r>
          </a:p>
          <a:p>
            <a:pPr algn="ctr"/>
            <a:r>
              <a:rPr lang="fr-FR" sz="2800" b="1" i="1" dirty="0">
                <a:solidFill>
                  <a:srgbClr val="FF0000"/>
                </a:solidFill>
                <a:sym typeface="Wingdings" panose="05000000000000000000" pitchFamily="2" charset="2"/>
              </a:rPr>
              <a:t>Système Poulies - Courroie</a:t>
            </a:r>
            <a:endParaRPr lang="fr-FR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139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823D8-AEE1-4E1F-7399-04795BB06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472028-5425-04AC-3B85-DDCFA2476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Modélisation de la motorisation</a:t>
            </a:r>
            <a:br>
              <a:rPr lang="fr-FR" dirty="0"/>
            </a:br>
            <a:r>
              <a:rPr lang="fr-FR" dirty="0"/>
              <a:t>de l’axe Y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89B9D28-3EB8-537F-5B28-7D2DC351F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2489E6-C18E-FF73-0853-B17F74DDE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3065ACF-6155-222A-989E-3A3076838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4E9B896-E2EA-5E8B-C0C8-C89AF3AAB7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76" t="2232" r="2509" b="21137"/>
          <a:stretch/>
        </p:blipFill>
        <p:spPr>
          <a:xfrm>
            <a:off x="183441" y="3337560"/>
            <a:ext cx="2232231" cy="22037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660C771-9408-34FC-7CBF-68E18F3DF79A}"/>
                  </a:ext>
                </a:extLst>
              </p:cNvPr>
              <p:cNvSpPr txBox="1"/>
              <p:nvPr/>
            </p:nvSpPr>
            <p:spPr>
              <a:xfrm>
                <a:off x="2794815" y="4221401"/>
                <a:ext cx="83388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</m:oMath>
                  </m:oMathPara>
                </a14:m>
                <a:endParaRPr lang="fr-FR" sz="3600" dirty="0"/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660C771-9408-34FC-7CBF-68E18F3DF7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4815" y="4221401"/>
                <a:ext cx="833883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e 14">
            <a:extLst>
              <a:ext uri="{FF2B5EF4-FFF2-40B4-BE49-F238E27FC236}">
                <a16:creationId xmlns:a16="http://schemas.microsoft.com/office/drawing/2014/main" id="{D870DB4F-36DF-038F-AA84-7BA402EB3A72}"/>
              </a:ext>
            </a:extLst>
          </p:cNvPr>
          <p:cNvGrpSpPr/>
          <p:nvPr/>
        </p:nvGrpSpPr>
        <p:grpSpPr>
          <a:xfrm>
            <a:off x="3701850" y="2265648"/>
            <a:ext cx="5205048" cy="3970560"/>
            <a:chOff x="3701850" y="2265648"/>
            <a:chExt cx="5205048" cy="3970560"/>
          </a:xfrm>
        </p:grpSpPr>
        <p:grpSp>
          <p:nvGrpSpPr>
            <p:cNvPr id="13" name="Groupe 12">
              <a:extLst>
                <a:ext uri="{FF2B5EF4-FFF2-40B4-BE49-F238E27FC236}">
                  <a16:creationId xmlns:a16="http://schemas.microsoft.com/office/drawing/2014/main" id="{A218F045-DA74-3ABB-634F-0FF44E48CBA0}"/>
                </a:ext>
              </a:extLst>
            </p:cNvPr>
            <p:cNvGrpSpPr/>
            <p:nvPr/>
          </p:nvGrpSpPr>
          <p:grpSpPr>
            <a:xfrm>
              <a:off x="3701850" y="2852927"/>
              <a:ext cx="5205048" cy="3383281"/>
              <a:chOff x="3701850" y="2478023"/>
              <a:chExt cx="5205048" cy="3383281"/>
            </a:xfrm>
          </p:grpSpPr>
          <p:pic>
            <p:nvPicPr>
              <p:cNvPr id="8" name="Image 7">
                <a:extLst>
                  <a:ext uri="{FF2B5EF4-FFF2-40B4-BE49-F238E27FC236}">
                    <a16:creationId xmlns:a16="http://schemas.microsoft.com/office/drawing/2014/main" id="{BBBC24DB-C043-6AAA-108A-63F170EDF3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01850" y="2478023"/>
                <a:ext cx="5205048" cy="3383281"/>
              </a:xfrm>
              <a:prstGeom prst="rect">
                <a:avLst/>
              </a:prstGeom>
            </p:spPr>
          </p:pic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93C1D39D-5DA8-5427-4684-38D7C4611BA3}"/>
                  </a:ext>
                </a:extLst>
              </p:cNvPr>
              <p:cNvSpPr txBox="1"/>
              <p:nvPr/>
            </p:nvSpPr>
            <p:spPr>
              <a:xfrm>
                <a:off x="7334557" y="4213176"/>
                <a:ext cx="81624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000" dirty="0"/>
                  <a:t>Partie rigide</a:t>
                </a:r>
              </a:p>
              <a:p>
                <a:r>
                  <a:rPr lang="fr-FR" sz="1000" dirty="0"/>
                  <a:t>du bras</a:t>
                </a:r>
              </a:p>
            </p:txBody>
          </p:sp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55D14595-C4A4-3803-A14F-AD6B4FEBA281}"/>
                  </a:ext>
                </a:extLst>
              </p:cNvPr>
              <p:cNvSpPr txBox="1"/>
              <p:nvPr/>
            </p:nvSpPr>
            <p:spPr>
              <a:xfrm>
                <a:off x="7683516" y="5200565"/>
                <a:ext cx="89800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000" dirty="0"/>
                  <a:t>Partie flexible</a:t>
                </a:r>
              </a:p>
              <a:p>
                <a:r>
                  <a:rPr lang="fr-FR" sz="1000" dirty="0"/>
                  <a:t>du bras</a:t>
                </a:r>
              </a:p>
            </p:txBody>
          </p:sp>
        </p:grp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21A1274B-49A8-D146-157C-C961BF514F59}"/>
                </a:ext>
              </a:extLst>
            </p:cNvPr>
            <p:cNvSpPr txBox="1"/>
            <p:nvPr/>
          </p:nvSpPr>
          <p:spPr>
            <a:xfrm>
              <a:off x="5108758" y="2265648"/>
              <a:ext cx="23912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000" b="1" dirty="0">
                  <a:solidFill>
                    <a:srgbClr val="FF0000"/>
                  </a:solidFill>
                </a:rPr>
                <a:t>Modèle cinématique</a:t>
              </a:r>
              <a:endParaRPr lang="fr-FR" sz="2800" b="1" i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809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FB745-4CE5-FA4E-D265-8D161122D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DC6844-0804-EE80-96F2-CDA56EA3A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Modélisation de la motorisation</a:t>
            </a:r>
            <a:br>
              <a:rPr lang="fr-FR" dirty="0"/>
            </a:br>
            <a:r>
              <a:rPr lang="fr-FR" dirty="0"/>
              <a:t>de l’axe Y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F67DD6A-DF6B-250A-E762-7D6E75927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C0201DC-CD38-0FC3-B7C3-596AC648E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5E9FE4A-2240-AE64-B1B3-D9EF1A1A5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ABBDF4E-93BF-3AC6-1C8E-43111527D5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247" t="29479" r="67905" b="32856"/>
          <a:stretch/>
        </p:blipFill>
        <p:spPr>
          <a:xfrm>
            <a:off x="853144" y="3755595"/>
            <a:ext cx="1608412" cy="1179576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B40A90AD-04EF-0C4D-0448-0F20EC46D4EB}"/>
              </a:ext>
            </a:extLst>
          </p:cNvPr>
          <p:cNvSpPr txBox="1"/>
          <p:nvPr/>
        </p:nvSpPr>
        <p:spPr>
          <a:xfrm>
            <a:off x="3054501" y="2130687"/>
            <a:ext cx="30349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</a:rPr>
              <a:t>Modèle acausal du moteur</a:t>
            </a:r>
            <a:endParaRPr lang="fr-FR" sz="2800" b="1" i="1" dirty="0">
              <a:solidFill>
                <a:srgbClr val="FF0000"/>
              </a:solidFill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1C380E7B-FA3A-48F2-F443-B0A9F669C4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244" y="2970795"/>
            <a:ext cx="5217736" cy="274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824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B9F57-43C2-AA61-4D78-6242BD552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9768C-40A8-C081-CC54-39C7336DF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Modélisation de la motorisation</a:t>
            </a:r>
            <a:br>
              <a:rPr lang="fr-FR" dirty="0"/>
            </a:br>
            <a:r>
              <a:rPr lang="fr-FR" dirty="0"/>
              <a:t>de l’axe Y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6DB5B48-9782-C0AE-1142-6218D0ECA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A015BD1-EA66-6FA2-F816-ECB5A1479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6E20A1-807C-EF91-F48C-CDE26EE32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E594BCB-AFFB-8431-BA3D-796545FDCD0C}"/>
              </a:ext>
            </a:extLst>
          </p:cNvPr>
          <p:cNvSpPr txBox="1"/>
          <p:nvPr/>
        </p:nvSpPr>
        <p:spPr>
          <a:xfrm>
            <a:off x="2114344" y="2130687"/>
            <a:ext cx="49153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</a:rPr>
              <a:t>Modèle acausal du système poulies-courroie</a:t>
            </a:r>
            <a:endParaRPr lang="fr-FR" sz="2800" b="1" i="1" dirty="0">
              <a:solidFill>
                <a:srgbClr val="FF0000"/>
              </a:solidFill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47F44434-D39D-1262-B7B9-4D446B6EDB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820" t="27000" r="33704" b="28671"/>
          <a:stretch/>
        </p:blipFill>
        <p:spPr>
          <a:xfrm>
            <a:off x="333861" y="3819052"/>
            <a:ext cx="2646978" cy="124904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06C9249-A023-ADF6-EAD4-22E0E0A346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5260" y="3515662"/>
            <a:ext cx="5179579" cy="2263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71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371F2-D2BF-954F-BEF0-EEE34F553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D7EF83-FECC-3F9D-9A36-BFF7F84D7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Modélisation de la motorisation</a:t>
            </a:r>
            <a:br>
              <a:rPr lang="fr-FR" dirty="0"/>
            </a:br>
            <a:r>
              <a:rPr lang="fr-FR" dirty="0"/>
              <a:t>de l’axe Y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927AADF-6939-0E5F-5E7F-B58BC6AAF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01/04/2025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C39701-E6B3-4CDB-1CC8-6B329985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Accueil collège Carpeaux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3F4E3C-1AAD-52A9-85B1-44D948B1E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6C75F-A366-4BDF-8E90-B6721273F09B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0673525-C293-BDAF-4ABB-19A1C5D17603}"/>
              </a:ext>
            </a:extLst>
          </p:cNvPr>
          <p:cNvSpPr txBox="1"/>
          <p:nvPr/>
        </p:nvSpPr>
        <p:spPr>
          <a:xfrm>
            <a:off x="3223266" y="2130687"/>
            <a:ext cx="2697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</a:rPr>
              <a:t>Modèle acausal du bras</a:t>
            </a:r>
            <a:endParaRPr lang="fr-FR" sz="2800" b="1" i="1" dirty="0">
              <a:solidFill>
                <a:srgbClr val="FF0000"/>
              </a:solidFill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729392BF-7B9C-C9CD-B8E2-4EF90CFEF5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8358" t="2720" r="1077" b="5026"/>
          <a:stretch/>
        </p:blipFill>
        <p:spPr>
          <a:xfrm>
            <a:off x="389763" y="2970795"/>
            <a:ext cx="2179701" cy="241440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283396C-79AC-07F7-2B88-F9B0B19635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450" y="2970795"/>
            <a:ext cx="5547787" cy="241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52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566</TotalTime>
  <Words>310</Words>
  <Application>Microsoft Office PowerPoint</Application>
  <PresentationFormat>Affichage à l'écran (4:3)</PresentationFormat>
  <Paragraphs>98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Wingdings</vt:lpstr>
      <vt:lpstr>Thème Office</vt:lpstr>
      <vt:lpstr>Robot cartésien de presse d’injection plastique</vt:lpstr>
      <vt:lpstr>Contexte</vt:lpstr>
      <vt:lpstr>Robot cartésien</vt:lpstr>
      <vt:lpstr>Déplacement de l’extrémité du bras préhenseur sous l’effet des accélérations</vt:lpstr>
      <vt:lpstr>Modélisation de la motorisation de l’axe Y</vt:lpstr>
      <vt:lpstr>Modélisation de la motorisation de l’axe Y</vt:lpstr>
      <vt:lpstr>Modélisation de la motorisation de l’axe Y</vt:lpstr>
      <vt:lpstr>Modélisation de la motorisation de l’axe Y</vt:lpstr>
      <vt:lpstr>Modélisation de la motorisation de l’axe Y</vt:lpstr>
      <vt:lpstr>Modélisation de la motorisation de l’axe Y</vt:lpstr>
      <vt:lpstr>Résultats de simulation</vt:lpstr>
      <vt:lpstr>Résultats de simulation</vt:lpstr>
      <vt:lpstr>Résultats de simulation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Christophe LIENARD</dc:creator>
  <cp:lastModifiedBy>Christophe LIENARD</cp:lastModifiedBy>
  <cp:revision>26</cp:revision>
  <dcterms:created xsi:type="dcterms:W3CDTF">2025-03-30T08:06:46Z</dcterms:created>
  <dcterms:modified xsi:type="dcterms:W3CDTF">2025-04-01T15:55:23Z</dcterms:modified>
</cp:coreProperties>
</file>